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70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9"/>
    <p:restoredTop sz="94666"/>
  </p:normalViewPr>
  <p:slideViewPr>
    <p:cSldViewPr snapToGrid="0" snapToObjects="1">
      <p:cViewPr varScale="1">
        <p:scale>
          <a:sx n="81" d="100"/>
          <a:sy n="81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ctrTitle"/>
          </p:nvPr>
        </p:nvSpPr>
        <p:spPr>
          <a:xfrm>
            <a:off x="571500" y="2997201"/>
            <a:ext cx="11861800" cy="5181601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rna world and protoCELLS</a:t>
            </a:r>
          </a:p>
        </p:txBody>
      </p:sp>
      <p:sp>
        <p:nvSpPr>
          <p:cNvPr id="130" name="Shape 130"/>
          <p:cNvSpPr/>
          <p:nvPr/>
        </p:nvSpPr>
        <p:spPr>
          <a:xfrm>
            <a:off x="3380402" y="8044688"/>
            <a:ext cx="6243996" cy="1143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/>
            <a:r>
              <a:rPr lang="en-US" dirty="0"/>
              <a:t>Bio522S</a:t>
            </a:r>
          </a:p>
          <a:p>
            <a:pPr algn="ctr"/>
            <a:r>
              <a:rPr lang="en-US" dirty="0"/>
              <a:t>2023-02-15</a:t>
            </a:r>
          </a:p>
        </p:txBody>
      </p:sp>
      <p:pic>
        <p:nvPicPr>
          <p:cNvPr id="131" name="LifeMars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" y="-57534"/>
            <a:ext cx="13004801" cy="6592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Team TED talks</a:t>
            </a:r>
            <a:r>
              <a:rPr dirty="0"/>
              <a:t> 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half" idx="1"/>
          </p:nvPr>
        </p:nvSpPr>
        <p:spPr>
          <a:xfrm>
            <a:off x="3644900" y="1714499"/>
            <a:ext cx="8845154" cy="3773960"/>
          </a:xfrm>
          <a:prstGeom prst="rect">
            <a:avLst/>
          </a:prstGeom>
        </p:spPr>
        <p:txBody>
          <a:bodyPr/>
          <a:lstStyle/>
          <a:p>
            <a:pPr marL="448055" indent="-224027" defTabSz="448055">
              <a:spcBef>
                <a:spcPts val="400"/>
              </a:spcBef>
              <a:buSzTx/>
              <a:buFontTx/>
              <a:buNone/>
              <a:defRPr sz="2940"/>
            </a:pPr>
            <a:r>
              <a:rPr lang="en-US" dirty="0"/>
              <a:t>Theme 1: Clarification and additional information on RNA world mechanisms published in the literature</a:t>
            </a:r>
          </a:p>
          <a:p>
            <a:pPr marL="448055" indent="-224027" defTabSz="448055">
              <a:spcBef>
                <a:spcPts val="400"/>
              </a:spcBef>
              <a:buSzTx/>
              <a:buFontTx/>
              <a:buNone/>
              <a:defRPr sz="2940"/>
            </a:pPr>
            <a:r>
              <a:rPr lang="en-US" dirty="0"/>
              <a:t>Theme 2: Alternative theories within and beyond the RNA world</a:t>
            </a:r>
            <a:endParaRPr dirty="0"/>
          </a:p>
        </p:txBody>
      </p:sp>
      <p:sp>
        <p:nvSpPr>
          <p:cNvPr id="246" name="Shape 246"/>
          <p:cNvSpPr/>
          <p:nvPr/>
        </p:nvSpPr>
        <p:spPr>
          <a:xfrm>
            <a:off x="5733940" y="5373209"/>
            <a:ext cx="669936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endParaRPr dirty="0"/>
          </a:p>
          <a:p>
            <a:pPr marL="457200" indent="-457200" defTabSz="457200">
              <a:spcBef>
                <a:spcPts val="0"/>
              </a:spcBef>
              <a:buFont typeface="Arial" panose="020B0604020202020204" pitchFamily="34" charset="0"/>
              <a:buChar char="•"/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 lang="en-US" dirty="0"/>
              <a:t>Use visual aids (a couple of slides or white board drawings)</a:t>
            </a:r>
          </a:p>
          <a:p>
            <a:pPr marL="457200" indent="-457200" defTabSz="457200">
              <a:spcBef>
                <a:spcPts val="0"/>
              </a:spcBef>
              <a:buFont typeface="Arial" panose="020B0604020202020204" pitchFamily="34" charset="0"/>
              <a:buChar char="•"/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 lang="en-US" dirty="0"/>
              <a:t>Weave 2-3 themes together chosen from the lists on the wiki</a:t>
            </a:r>
          </a:p>
          <a:p>
            <a:pPr marL="457200" indent="-457200" defTabSz="457200">
              <a:spcBef>
                <a:spcPts val="0"/>
              </a:spcBef>
              <a:buFont typeface="Arial" panose="020B0604020202020204" pitchFamily="34" charset="0"/>
              <a:buChar char="•"/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 lang="en-US" dirty="0"/>
              <a:t>Each team member participates in the talk (taking turns speaking, drawing on white board, </a:t>
            </a:r>
            <a:r>
              <a:rPr lang="en-US" dirty="0" err="1"/>
              <a:t>etc</a:t>
            </a:r>
            <a:r>
              <a:rPr lang="en-US" dirty="0"/>
              <a:t>).</a:t>
            </a:r>
            <a:endParaRPr dirty="0"/>
          </a:p>
        </p:txBody>
      </p:sp>
      <p:sp>
        <p:nvSpPr>
          <p:cNvPr id="247" name="Shape 247"/>
          <p:cNvSpPr/>
          <p:nvPr/>
        </p:nvSpPr>
        <p:spPr>
          <a:xfrm>
            <a:off x="4991975" y="5394399"/>
            <a:ext cx="1689245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solidFill>
                  <a:schemeClr val="accent4">
                    <a:lumOff val="-9884"/>
                  </a:schemeClr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r>
              <a:rPr dirty="0"/>
              <a:t>F</a:t>
            </a:r>
            <a:r>
              <a:rPr lang="en-US" dirty="0"/>
              <a:t>o</a:t>
            </a:r>
            <a:r>
              <a:rPr dirty="0"/>
              <a:t>rmat</a:t>
            </a:r>
          </a:p>
        </p:txBody>
      </p:sp>
      <p:pic>
        <p:nvPicPr>
          <p:cNvPr id="248" name="istockphoto-814283064-612x6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01" y="1872952"/>
            <a:ext cx="2582234" cy="262949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826370" y="6016773"/>
            <a:ext cx="4348275" cy="270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tabLst>
                <a:tab pos="1498600" algn="l"/>
              </a:tabLst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5 people per team</a:t>
            </a:r>
          </a:p>
          <a:p>
            <a:pPr defTabSz="457200">
              <a:spcBef>
                <a:spcPts val="0"/>
              </a:spcBef>
              <a:tabLst>
                <a:tab pos="1498600" algn="l"/>
              </a:tabLst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endParaRPr/>
          </a:p>
          <a:p>
            <a:pPr defTabSz="457200">
              <a:spcBef>
                <a:spcPts val="0"/>
              </a:spcBef>
              <a:tabLst>
                <a:tab pos="1498600" algn="l"/>
              </a:tabLst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Now - 5:00 pm 	</a:t>
            </a:r>
          </a:p>
          <a:p>
            <a:pPr defTabSz="457200">
              <a:spcBef>
                <a:spcPts val="0"/>
              </a:spcBef>
              <a:tabLst>
                <a:tab pos="1498600" algn="l"/>
              </a:tabLst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Research and discussion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oup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6278" r="18619"/>
          <a:stretch>
            <a:fillRect/>
          </a:stretch>
        </p:blipFill>
        <p:spPr>
          <a:xfrm>
            <a:off x="496" y="0"/>
            <a:ext cx="13436104" cy="9753600"/>
          </a:xfrm>
          <a:prstGeom prst="rect">
            <a:avLst/>
          </a:prstGeom>
          <a:ln w="25400">
            <a:solidFill>
              <a:srgbClr val="F3F7F5"/>
            </a:solidFill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34" name="Shape 134"/>
          <p:cNvSpPr>
            <a:spLocks noGrp="1"/>
          </p:cNvSpPr>
          <p:nvPr>
            <p:ph type="body" sz="half" idx="1"/>
          </p:nvPr>
        </p:nvSpPr>
        <p:spPr>
          <a:xfrm>
            <a:off x="7327900" y="82550"/>
            <a:ext cx="5397500" cy="7226300"/>
          </a:xfrm>
          <a:prstGeom prst="rect">
            <a:avLst/>
          </a:prstGeom>
        </p:spPr>
        <p:txBody>
          <a:bodyPr/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t>Metabolism first</a:t>
            </a:r>
          </a:p>
          <a:p>
            <a:pPr>
              <a:defRPr sz="4000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RNA world</a:t>
            </a:r>
          </a:p>
        </p:txBody>
      </p:sp>
      <p:sp>
        <p:nvSpPr>
          <p:cNvPr id="135" name="Shape 135"/>
          <p:cNvSpPr/>
          <p:nvPr/>
        </p:nvSpPr>
        <p:spPr>
          <a:xfrm>
            <a:off x="1029575" y="317500"/>
            <a:ext cx="592069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spc="59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The origin of life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WHAT IS RNA WORLD</a:t>
            </a:r>
          </a:p>
        </p:txBody>
      </p:sp>
      <p:sp>
        <p:nvSpPr>
          <p:cNvPr id="139" name="Shape 139"/>
          <p:cNvSpPr/>
          <p:nvPr/>
        </p:nvSpPr>
        <p:spPr>
          <a:xfrm>
            <a:off x="3845688" y="2921148"/>
            <a:ext cx="118002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spc="39"/>
            </a:lvl1pPr>
          </a:lstStyle>
          <a:p>
            <a:r>
              <a:t>RNA</a:t>
            </a:r>
          </a:p>
        </p:txBody>
      </p:sp>
      <p:sp>
        <p:nvSpPr>
          <p:cNvPr id="140" name="Shape 140"/>
          <p:cNvSpPr/>
          <p:nvPr/>
        </p:nvSpPr>
        <p:spPr>
          <a:xfrm>
            <a:off x="7916987" y="2826344"/>
            <a:ext cx="2377163" cy="428765"/>
          </a:xfrm>
          <a:prstGeom prst="rightArrow">
            <a:avLst>
              <a:gd name="adj1" fmla="val 32000"/>
              <a:gd name="adj2" fmla="val 126741"/>
            </a:avLst>
          </a:prstGeom>
          <a:solidFill>
            <a:srgbClr val="F2B44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3119343" y="2166666"/>
            <a:ext cx="1399237" cy="1343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46" h="18563" extrusionOk="0">
                <a:moveTo>
                  <a:pt x="19246" y="8666"/>
                </a:moveTo>
                <a:cubicBezTo>
                  <a:pt x="18300" y="241"/>
                  <a:pt x="7835" y="-3037"/>
                  <a:pt x="2288" y="3353"/>
                </a:cubicBezTo>
                <a:cubicBezTo>
                  <a:pt x="-2354" y="8700"/>
                  <a:pt x="434" y="17088"/>
                  <a:pt x="7343" y="18563"/>
                </a:cubicBezTo>
              </a:path>
            </a:pathLst>
          </a:custGeom>
          <a:ln w="127000">
            <a:solidFill>
              <a:srgbClr val="F1B4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558774" y="2137072"/>
            <a:ext cx="24523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Self-replication</a:t>
            </a:r>
          </a:p>
        </p:txBody>
      </p:sp>
      <p:sp>
        <p:nvSpPr>
          <p:cNvPr id="143" name="Shape 143"/>
          <p:cNvSpPr/>
          <p:nvPr/>
        </p:nvSpPr>
        <p:spPr>
          <a:xfrm>
            <a:off x="7916987" y="3434106"/>
            <a:ext cx="153269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Catalysis</a:t>
            </a:r>
          </a:p>
        </p:txBody>
      </p:sp>
      <p:pic>
        <p:nvPicPr>
          <p:cNvPr id="144" name="Screen Shot 2019-10-01 at 12.49.4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2773"/>
            <a:ext cx="13004801" cy="319192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6429001" y="9379097"/>
            <a:ext cx="6435664" cy="2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13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Joyce, Gerald F. "The antiquity of RNA-based evolution." </a:t>
            </a:r>
            <a:r>
              <a:rPr i="1"/>
              <a:t>nature</a:t>
            </a:r>
            <a:r>
              <a:t> 418.6894 (2002): 214.</a:t>
            </a:r>
          </a:p>
        </p:txBody>
      </p:sp>
      <p:sp>
        <p:nvSpPr>
          <p:cNvPr id="146" name="Shape 146"/>
          <p:cNvSpPr/>
          <p:nvPr/>
        </p:nvSpPr>
        <p:spPr>
          <a:xfrm rot="16200000" flipH="1">
            <a:off x="6041196" y="5292905"/>
            <a:ext cx="1270001" cy="636787"/>
          </a:xfrm>
          <a:prstGeom prst="rightArrow">
            <a:avLst>
              <a:gd name="adj1" fmla="val 32000"/>
              <a:gd name="adj2" fmla="val 84512"/>
            </a:avLst>
          </a:prstGeom>
          <a:ln w="25400">
            <a:solidFill>
              <a:schemeClr val="accent4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157291" y="2697826"/>
            <a:ext cx="42307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spc="34"/>
            </a:lvl1pPr>
          </a:lstStyle>
          <a:p>
            <a:r>
              <a:t>A</a:t>
            </a:r>
          </a:p>
        </p:txBody>
      </p:sp>
      <p:sp>
        <p:nvSpPr>
          <p:cNvPr id="148" name="Shape 148"/>
          <p:cNvSpPr/>
          <p:nvPr/>
        </p:nvSpPr>
        <p:spPr>
          <a:xfrm>
            <a:off x="8366888" y="2133748"/>
            <a:ext cx="118002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spc="39"/>
            </a:lvl1pPr>
          </a:lstStyle>
          <a:p>
            <a:r>
              <a:t>RNA</a:t>
            </a:r>
          </a:p>
        </p:txBody>
      </p:sp>
      <p:sp>
        <p:nvSpPr>
          <p:cNvPr id="149" name="Shape 149"/>
          <p:cNvSpPr/>
          <p:nvPr/>
        </p:nvSpPr>
        <p:spPr>
          <a:xfrm>
            <a:off x="10630775" y="2697826"/>
            <a:ext cx="37858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spc="34"/>
            </a:lvl1pPr>
          </a:lstStyle>
          <a:p>
            <a:r>
              <a:t>B</a:t>
            </a:r>
          </a:p>
        </p:txBody>
      </p:sp>
      <p:sp>
        <p:nvSpPr>
          <p:cNvPr id="150" name="Shape 150"/>
          <p:cNvSpPr/>
          <p:nvPr/>
        </p:nvSpPr>
        <p:spPr>
          <a:xfrm rot="16200000" flipH="1">
            <a:off x="7715071" y="5292905"/>
            <a:ext cx="1270001" cy="636787"/>
          </a:xfrm>
          <a:prstGeom prst="rightArrow">
            <a:avLst>
              <a:gd name="adj1" fmla="val 32000"/>
              <a:gd name="adj2" fmla="val 84512"/>
            </a:avLst>
          </a:prstGeom>
          <a:ln w="254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RNA as THE fIRST GENETIC MATERIAL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half" idx="1"/>
          </p:nvPr>
        </p:nvSpPr>
        <p:spPr>
          <a:xfrm>
            <a:off x="571500" y="1803400"/>
            <a:ext cx="11861800" cy="25145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 sz="3000"/>
            </a:pPr>
            <a:r>
              <a:t>Earth’s environment</a:t>
            </a:r>
          </a:p>
          <a:p>
            <a:pPr marL="910431" lvl="1" indent="-440531">
              <a:spcBef>
                <a:spcPts val="0"/>
              </a:spcBef>
              <a:defRPr sz="3000"/>
            </a:pPr>
            <a:r>
              <a:t>Many available building blocks might exist, e.g. amino acids, hydroxy acids, sugars, purines,pyrimidines and fatty acids</a:t>
            </a:r>
          </a:p>
          <a:p>
            <a:pPr marL="910431" lvl="1" indent="-440531">
              <a:spcBef>
                <a:spcPts val="0"/>
              </a:spcBef>
              <a:defRPr sz="3000"/>
            </a:pPr>
            <a:r>
              <a:t>Natural environment was subject to fluctuation</a:t>
            </a:r>
          </a:p>
        </p:txBody>
      </p:sp>
      <p:sp>
        <p:nvSpPr>
          <p:cNvPr id="155" name="Shape 155"/>
          <p:cNvSpPr/>
          <p:nvPr/>
        </p:nvSpPr>
        <p:spPr>
          <a:xfrm>
            <a:off x="3828844" y="6434504"/>
            <a:ext cx="3066035" cy="1"/>
          </a:xfrm>
          <a:prstGeom prst="line">
            <a:avLst/>
          </a:prstGeom>
          <a:ln w="63500">
            <a:solidFill>
              <a:srgbClr val="F1B4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 flipH="1">
            <a:off x="8176186" y="5588686"/>
            <a:ext cx="1399237" cy="1343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46" h="18563" extrusionOk="0">
                <a:moveTo>
                  <a:pt x="19246" y="8666"/>
                </a:moveTo>
                <a:cubicBezTo>
                  <a:pt x="18300" y="241"/>
                  <a:pt x="7835" y="-3037"/>
                  <a:pt x="2288" y="3353"/>
                </a:cubicBezTo>
                <a:cubicBezTo>
                  <a:pt x="-2354" y="8700"/>
                  <a:pt x="434" y="17088"/>
                  <a:pt x="7343" y="18563"/>
                </a:cubicBezTo>
              </a:path>
            </a:pathLst>
          </a:custGeom>
          <a:ln w="76200">
            <a:solidFill>
              <a:srgbClr val="F1B4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4411083" y="6924212"/>
            <a:ext cx="203981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Degradation</a:t>
            </a:r>
          </a:p>
        </p:txBody>
      </p:sp>
      <p:sp>
        <p:nvSpPr>
          <p:cNvPr id="158" name="Shape 158"/>
          <p:cNvSpPr/>
          <p:nvPr/>
        </p:nvSpPr>
        <p:spPr>
          <a:xfrm>
            <a:off x="9157464" y="5111749"/>
            <a:ext cx="24523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Self-replication</a:t>
            </a:r>
          </a:p>
        </p:txBody>
      </p:sp>
      <p:sp>
        <p:nvSpPr>
          <p:cNvPr id="159" name="Shape 159"/>
          <p:cNvSpPr/>
          <p:nvPr/>
        </p:nvSpPr>
        <p:spPr>
          <a:xfrm>
            <a:off x="1437566" y="6260514"/>
            <a:ext cx="20805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Monomer</a:t>
            </a:r>
          </a:p>
        </p:txBody>
      </p:sp>
      <p:sp>
        <p:nvSpPr>
          <p:cNvPr id="160" name="Shape 160"/>
          <p:cNvSpPr/>
          <p:nvPr/>
        </p:nvSpPr>
        <p:spPr>
          <a:xfrm>
            <a:off x="7205603" y="6260514"/>
            <a:ext cx="176324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Polymer</a:t>
            </a:r>
          </a:p>
        </p:txBody>
      </p:sp>
      <p:sp>
        <p:nvSpPr>
          <p:cNvPr id="161" name="Shape 161"/>
          <p:cNvSpPr/>
          <p:nvPr/>
        </p:nvSpPr>
        <p:spPr>
          <a:xfrm flipH="1">
            <a:off x="3843312" y="6744128"/>
            <a:ext cx="3037099" cy="1"/>
          </a:xfrm>
          <a:prstGeom prst="line">
            <a:avLst/>
          </a:prstGeom>
          <a:ln w="63500">
            <a:solidFill>
              <a:srgbClr val="F1B4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147505" y="5632121"/>
            <a:ext cx="24287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/>
            </a:lvl1pPr>
          </a:lstStyle>
          <a:p>
            <a:r>
              <a:t>Polymerization</a:t>
            </a:r>
          </a:p>
        </p:txBody>
      </p:sp>
      <p:sp>
        <p:nvSpPr>
          <p:cNvPr id="163" name="Shape 163"/>
          <p:cNvSpPr/>
          <p:nvPr/>
        </p:nvSpPr>
        <p:spPr>
          <a:xfrm>
            <a:off x="609035" y="4519560"/>
            <a:ext cx="303709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0"/>
              </a:spcBef>
              <a:defRPr sz="30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Fate of polymers 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218678" y="4514155"/>
            <a:ext cx="2196803" cy="1817490"/>
          </a:xfrm>
          <a:prstGeom prst="roundRect">
            <a:avLst>
              <a:gd name="adj" fmla="val 14559"/>
            </a:avLst>
          </a:prstGeom>
          <a:solidFill>
            <a:srgbClr val="FFFFFF"/>
          </a:solidFill>
          <a:ln w="63500">
            <a:solidFill>
              <a:srgbClr val="42AAC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RNA as THE fIRST GENETIC MATERIAL</a:t>
            </a:r>
          </a:p>
        </p:txBody>
      </p:sp>
      <p:sp>
        <p:nvSpPr>
          <p:cNvPr id="168" name="Shape 168"/>
          <p:cNvSpPr/>
          <p:nvPr/>
        </p:nvSpPr>
        <p:spPr>
          <a:xfrm>
            <a:off x="381480" y="4673600"/>
            <a:ext cx="1998199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Genetic </a:t>
            </a:r>
          </a:p>
          <a:p>
            <a: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material</a:t>
            </a:r>
          </a:p>
        </p:txBody>
      </p:sp>
      <p:sp>
        <p:nvSpPr>
          <p:cNvPr id="169" name="Shape 169"/>
          <p:cNvSpPr/>
          <p:nvPr/>
        </p:nvSpPr>
        <p:spPr>
          <a:xfrm>
            <a:off x="2880140" y="4722489"/>
            <a:ext cx="17853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Stability</a:t>
            </a:r>
          </a:p>
        </p:txBody>
      </p:sp>
      <p:sp>
        <p:nvSpPr>
          <p:cNvPr id="170" name="Shape 170"/>
          <p:cNvSpPr/>
          <p:nvPr/>
        </p:nvSpPr>
        <p:spPr>
          <a:xfrm>
            <a:off x="2779920" y="7789673"/>
            <a:ext cx="198581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Mutation</a:t>
            </a:r>
          </a:p>
        </p:txBody>
      </p:sp>
      <p:sp>
        <p:nvSpPr>
          <p:cNvPr id="171" name="Shape 171"/>
          <p:cNvSpPr/>
          <p:nvPr/>
        </p:nvSpPr>
        <p:spPr>
          <a:xfrm>
            <a:off x="5449033" y="7484873"/>
            <a:ext cx="7378653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indent="-469900">
              <a:spcBef>
                <a:spcPts val="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Subject to Darwinian evolution</a:t>
            </a:r>
          </a:p>
          <a:p>
            <a:pPr marL="469900" indent="-469900">
              <a:spcBef>
                <a:spcPts val="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Self-splicing introns allow recombination of exons, therefore produce new genes</a:t>
            </a:r>
          </a:p>
        </p:txBody>
      </p:sp>
      <p:sp>
        <p:nvSpPr>
          <p:cNvPr id="172" name="Shape 172"/>
          <p:cNvSpPr/>
          <p:nvPr/>
        </p:nvSpPr>
        <p:spPr>
          <a:xfrm>
            <a:off x="5532556" y="3302000"/>
            <a:ext cx="7378653" cy="424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RNA molecules replicate in the same manner regardless of its sequence</a:t>
            </a:r>
          </a:p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RNA can form various secondary structures, which can be simple and highly tolerant to sequence variation or entirely different due to critical mutations</a:t>
            </a:r>
          </a:p>
        </p:txBody>
      </p:sp>
      <p:pic>
        <p:nvPicPr>
          <p:cNvPr id="173" name="Picture 17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99526" y="7439270"/>
            <a:ext cx="7244712" cy="101601"/>
          </a:xfrm>
          <a:prstGeom prst="rect">
            <a:avLst/>
          </a:prstGeom>
        </p:spPr>
      </p:pic>
      <p:sp>
        <p:nvSpPr>
          <p:cNvPr id="175" name="Shape 175"/>
          <p:cNvSpPr/>
          <p:nvPr/>
        </p:nvSpPr>
        <p:spPr>
          <a:xfrm>
            <a:off x="2505098" y="2163305"/>
            <a:ext cx="25354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spc="35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Information</a:t>
            </a:r>
          </a:p>
        </p:txBody>
      </p:sp>
      <p:pic>
        <p:nvPicPr>
          <p:cNvPr id="176" name="Picture 17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16004" y="3222613"/>
            <a:ext cx="7244711" cy="101601"/>
          </a:xfrm>
          <a:prstGeom prst="rect">
            <a:avLst/>
          </a:prstGeom>
        </p:spPr>
      </p:pic>
      <p:sp>
        <p:nvSpPr>
          <p:cNvPr id="178" name="Shape 178"/>
          <p:cNvSpPr/>
          <p:nvPr/>
        </p:nvSpPr>
        <p:spPr>
          <a:xfrm>
            <a:off x="5532556" y="1835656"/>
            <a:ext cx="737865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0531" indent="-440531">
              <a:buSzPct val="75000"/>
              <a:buFont typeface="Zapf Dingbats"/>
              <a:buChar char="➤"/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RNA can encode compact information </a:t>
            </a:r>
          </a:p>
          <a:p>
            <a:pPr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through residual sequence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RNA as cATALYst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7088188" cy="7852768"/>
          </a:xfrm>
          <a:prstGeom prst="rect">
            <a:avLst/>
          </a:prstGeom>
        </p:spPr>
        <p:txBody>
          <a:bodyPr/>
          <a:lstStyle/>
          <a:p>
            <a:pPr marL="0" indent="0" defTabSz="566674">
              <a:spcBef>
                <a:spcPts val="0"/>
              </a:spcBef>
              <a:buSzTx/>
              <a:buFontTx/>
              <a:buNone/>
              <a:defRPr sz="2910"/>
            </a:pPr>
            <a:r>
              <a:rPr dirty="0"/>
              <a:t>RNA catalyzed RNA polymerization</a:t>
            </a:r>
          </a:p>
          <a:p>
            <a:pPr marL="427315" indent="-427315" defTabSz="443484">
              <a:spcBef>
                <a:spcPts val="0"/>
              </a:spcBef>
              <a:defRPr sz="2910"/>
            </a:pPr>
            <a:r>
              <a:rPr dirty="0"/>
              <a:t>template-directed polymerization of activated mononucleotides</a:t>
            </a:r>
          </a:p>
          <a:p>
            <a:pPr marL="427315" indent="-427315" defTabSz="566674">
              <a:spcBef>
                <a:spcPts val="0"/>
              </a:spcBef>
              <a:defRPr sz="2910"/>
            </a:pPr>
            <a:r>
              <a:rPr dirty="0"/>
              <a:t>Many RNA can catalyzes NTP polymerization(e.g. class I ribozyme ligase RNA)</a:t>
            </a:r>
          </a:p>
          <a:p>
            <a:pPr marL="0" indent="0" defTabSz="566674">
              <a:spcBef>
                <a:spcPts val="0"/>
              </a:spcBef>
              <a:buSzTx/>
              <a:buFontTx/>
              <a:buNone/>
              <a:defRPr sz="2910"/>
            </a:pPr>
            <a:r>
              <a:rPr dirty="0"/>
              <a:t>RNA catalyzed metabolism</a:t>
            </a:r>
          </a:p>
          <a:p>
            <a:pPr marL="427315" indent="-427315" defTabSz="566674">
              <a:spcBef>
                <a:spcPts val="0"/>
              </a:spcBef>
              <a:defRPr sz="2910"/>
            </a:pPr>
            <a:r>
              <a:rPr dirty="0"/>
              <a:t>Convert high energy starting materials to lower energy products</a:t>
            </a:r>
          </a:p>
          <a:p>
            <a:pPr marL="427315" indent="-427315" defTabSz="443484">
              <a:spcBef>
                <a:spcPts val="0"/>
              </a:spcBef>
              <a:defRPr sz="2910"/>
            </a:pPr>
            <a:r>
              <a:rPr dirty="0"/>
              <a:t>Ribozymes that </a:t>
            </a:r>
            <a:r>
              <a:rPr dirty="0" err="1"/>
              <a:t>catalyse</a:t>
            </a:r>
            <a:r>
              <a:rPr dirty="0"/>
              <a:t> some of the steps of nucleotide synthesis have been obtained by in vitro evolution</a:t>
            </a:r>
          </a:p>
          <a:p>
            <a:pPr marL="427315" indent="-427315" defTabSz="566674">
              <a:spcBef>
                <a:spcPts val="0"/>
              </a:spcBef>
              <a:defRPr sz="2910"/>
            </a:pPr>
            <a:r>
              <a:rPr dirty="0"/>
              <a:t>Metabolic pathways today may be remnant</a:t>
            </a:r>
            <a:r>
              <a:rPr lang="en-US" dirty="0"/>
              <a:t>s</a:t>
            </a:r>
            <a:r>
              <a:rPr dirty="0"/>
              <a:t> of RNA-based metabolism </a:t>
            </a:r>
          </a:p>
          <a:p>
            <a:pPr marL="427315" indent="-427315" defTabSz="566674">
              <a:spcBef>
                <a:spcPts val="0"/>
              </a:spcBef>
              <a:defRPr sz="2910"/>
            </a:pPr>
            <a:r>
              <a:rPr dirty="0"/>
              <a:t>RNA might catalyze peptid</a:t>
            </a:r>
            <a:r>
              <a:rPr lang="en-US" dirty="0"/>
              <a:t>e</a:t>
            </a:r>
            <a:r>
              <a:rPr dirty="0"/>
              <a:t> formation</a:t>
            </a:r>
          </a:p>
        </p:txBody>
      </p:sp>
      <p:pic>
        <p:nvPicPr>
          <p:cNvPr id="183" name="Screen Shot 2019-10-01 at 9.07.4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900" y="1803400"/>
            <a:ext cx="4650110" cy="72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8071386" y="8928100"/>
            <a:ext cx="2602428" cy="22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75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Hypothetical pathway for RNA-catalysed synthesis of RNA.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rna predecessor </a:t>
            </a:r>
          </a:p>
        </p:txBody>
      </p:sp>
      <p:sp>
        <p:nvSpPr>
          <p:cNvPr id="188" name="Shape 188"/>
          <p:cNvSpPr>
            <a:spLocks noGrp="1"/>
          </p:cNvSpPr>
          <p:nvPr>
            <p:ph type="body" sz="half" idx="1"/>
          </p:nvPr>
        </p:nvSpPr>
        <p:spPr>
          <a:xfrm>
            <a:off x="571500" y="1803400"/>
            <a:ext cx="11861800" cy="31187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Potential predecessors to RNA : PNA, TNA, certain peptides, clay</a:t>
            </a:r>
          </a:p>
          <a:p>
            <a:pPr marL="0" indent="0">
              <a:buSzTx/>
              <a:buFontTx/>
              <a:buNone/>
            </a:pPr>
            <a:r>
              <a:t>Their catalytic activities are yet to be discovered, along with how they facilitate the the appearance of RNA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D244B-2C0E-3AC1-BE6A-E3F43FB6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28" y="4453735"/>
            <a:ext cx="10131481" cy="44325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4FDDF3-2DDC-8B0C-DB49-256447144D53}"/>
              </a:ext>
            </a:extLst>
          </p:cNvPr>
          <p:cNvSpPr txBox="1"/>
          <p:nvPr/>
        </p:nvSpPr>
        <p:spPr>
          <a:xfrm>
            <a:off x="2241176" y="7950200"/>
            <a:ext cx="826701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TNA</a:t>
            </a:r>
            <a:endParaRPr kumimoji="0" lang="en-US" sz="2800" b="0" i="0" u="none" strike="noStrike" cap="none" spc="28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 Italic"/>
              <a:ea typeface="Iowan Old Style Italic"/>
              <a:cs typeface="Iowan Old Style Italic"/>
              <a:sym typeface="Iowan Old Style Ital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04354F-A02B-30A0-C5A4-42883076C8D0}"/>
              </a:ext>
            </a:extLst>
          </p:cNvPr>
          <p:cNvSpPr txBox="1"/>
          <p:nvPr/>
        </p:nvSpPr>
        <p:spPr>
          <a:xfrm>
            <a:off x="4455458" y="8015187"/>
            <a:ext cx="829907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PNA</a:t>
            </a:r>
            <a:endParaRPr kumimoji="0" lang="en-US" sz="2800" b="0" i="0" u="none" strike="noStrike" cap="none" spc="28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 Italic"/>
              <a:ea typeface="Iowan Old Style Italic"/>
              <a:cs typeface="Iowan Old Style Italic"/>
              <a:sym typeface="Iowan Old Style Ital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E6937-A91F-9BF3-EF49-B0FEFDD5D6AB}"/>
              </a:ext>
            </a:extLst>
          </p:cNvPr>
          <p:cNvSpPr txBox="1"/>
          <p:nvPr/>
        </p:nvSpPr>
        <p:spPr>
          <a:xfrm>
            <a:off x="7115016" y="8000246"/>
            <a:ext cx="245233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Glycerol-derived</a:t>
            </a:r>
            <a:endParaRPr kumimoji="0" lang="en-US" sz="2800" b="0" i="0" u="none" strike="noStrike" cap="none" spc="28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 Italic"/>
              <a:ea typeface="Iowan Old Style Italic"/>
              <a:cs typeface="Iowan Old Style Italic"/>
              <a:sym typeface="Iowan Old Style Ital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D6FD0-C18D-BA3D-F970-441EC2CF9C9F}"/>
              </a:ext>
            </a:extLst>
          </p:cNvPr>
          <p:cNvSpPr txBox="1"/>
          <p:nvPr/>
        </p:nvSpPr>
        <p:spPr>
          <a:xfrm>
            <a:off x="9702617" y="7950200"/>
            <a:ext cx="239988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Pyranosyl</a:t>
            </a:r>
            <a:r>
              <a:rPr lang="en-US" dirty="0"/>
              <a:t>-RNA</a:t>
            </a:r>
            <a:endParaRPr kumimoji="0" lang="en-US" sz="2800" b="0" i="0" u="none" strike="noStrike" cap="none" spc="28" normalizeH="0" baseline="0" dirty="0">
              <a:ln>
                <a:noFill/>
              </a:ln>
              <a:solidFill>
                <a:srgbClr val="5C5C5C"/>
              </a:solidFill>
              <a:effectLst/>
              <a:uFillTx/>
              <a:latin typeface="Iowan Old Style Italic"/>
              <a:ea typeface="Iowan Old Style Italic"/>
              <a:cs typeface="Iowan Old Style Italic"/>
              <a:sym typeface="Iowan Old Style Italic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5C5C5C"/>
                </a:solidFill>
              </a:defRPr>
            </a:lvl1pPr>
          </a:lstStyle>
          <a:p>
            <a:r>
              <a:t>protocells</a:t>
            </a:r>
          </a:p>
        </p:txBody>
      </p:sp>
      <p:pic>
        <p:nvPicPr>
          <p:cNvPr id="208" name="protocellIllustra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97" y="4240259"/>
            <a:ext cx="5083871" cy="508387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550095" y="1981200"/>
            <a:ext cx="11509475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Simple chemical and physical processes</a:t>
            </a:r>
          </a:p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membrane + genetic material (e.g. RNA replicases)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Formation of protocells</a:t>
            </a:r>
          </a:p>
        </p:txBody>
      </p:sp>
      <p:pic>
        <p:nvPicPr>
          <p:cNvPr id="213" name="2560px-Decanoic_acid_acsv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956" y="1989339"/>
            <a:ext cx="4641665" cy="1245635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9329308" y="3504236"/>
            <a:ext cx="172896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Capric acid</a:t>
            </a:r>
          </a:p>
        </p:txBody>
      </p:sp>
      <p:sp>
        <p:nvSpPr>
          <p:cNvPr id="215" name="Shape 215"/>
          <p:cNvSpPr/>
          <p:nvPr/>
        </p:nvSpPr>
        <p:spPr>
          <a:xfrm>
            <a:off x="441155" y="2006401"/>
            <a:ext cx="7259031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Self-replicating molecules that can copy more efficiently will be selected for</a:t>
            </a:r>
          </a:p>
          <a:p>
            <a:pPr marL="469900" indent="-469900">
              <a:spcBef>
                <a:spcPts val="1800"/>
              </a:spcBef>
              <a:buSzPct val="75000"/>
              <a:buFont typeface="Zapf Dingbats"/>
              <a:buChar char="➤"/>
              <a:defRPr sz="3200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Fatty acids as membrane component</a:t>
            </a:r>
          </a:p>
        </p:txBody>
      </p:sp>
      <p:pic>
        <p:nvPicPr>
          <p:cNvPr id="216" name="200px-Phospholipids_aqueous_solution_structure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746" y="4875259"/>
            <a:ext cx="3771888" cy="463942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282977" y="4311451"/>
            <a:ext cx="963613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spc="29"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Fatty acid structure depends upon PH and temperature</a:t>
            </a:r>
          </a:p>
        </p:txBody>
      </p:sp>
      <p:sp>
        <p:nvSpPr>
          <p:cNvPr id="218" name="Shape 218"/>
          <p:cNvSpPr/>
          <p:nvPr/>
        </p:nvSpPr>
        <p:spPr>
          <a:xfrm>
            <a:off x="6537755" y="6424659"/>
            <a:ext cx="12867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PH&gt;10</a:t>
            </a:r>
          </a:p>
        </p:txBody>
      </p:sp>
      <p:sp>
        <p:nvSpPr>
          <p:cNvPr id="219" name="Shape 219"/>
          <p:cNvSpPr/>
          <p:nvPr/>
        </p:nvSpPr>
        <p:spPr>
          <a:xfrm>
            <a:off x="678681" y="6424659"/>
            <a:ext cx="15503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PH ~ 8.5</a:t>
            </a:r>
          </a:p>
        </p:txBody>
      </p:sp>
      <p:sp>
        <p:nvSpPr>
          <p:cNvPr id="220" name="Shape 220"/>
          <p:cNvSpPr/>
          <p:nvPr/>
        </p:nvSpPr>
        <p:spPr>
          <a:xfrm>
            <a:off x="7020355" y="7643462"/>
            <a:ext cx="562559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r>
              <a:t>At low PH, they are protonated and become oil droplets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430</Words>
  <Application>Microsoft Macintosh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DIN Alternate</vt:lpstr>
      <vt:lpstr>DIN Condensed</vt:lpstr>
      <vt:lpstr>Helvetica Neue</vt:lpstr>
      <vt:lpstr>Iowan Old Style Italic</vt:lpstr>
      <vt:lpstr>Iowan Old Style Roman</vt:lpstr>
      <vt:lpstr>Zapf Dingbats</vt:lpstr>
      <vt:lpstr>New_Template9</vt:lpstr>
      <vt:lpstr>rna world and protoCELLS</vt:lpstr>
      <vt:lpstr>PowerPoint Presentation</vt:lpstr>
      <vt:lpstr>WHAT IS RNA WORLD</vt:lpstr>
      <vt:lpstr>RNA as THE fIRST GENETIC MATERIAL</vt:lpstr>
      <vt:lpstr>RNA as THE fIRST GENETIC MATERIAL</vt:lpstr>
      <vt:lpstr>RNA as cATALYst</vt:lpstr>
      <vt:lpstr>rna predecessor </vt:lpstr>
      <vt:lpstr>protocells</vt:lpstr>
      <vt:lpstr>Formation of protocells</vt:lpstr>
      <vt:lpstr>Team TED talks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 world and protoCELLS</dc:title>
  <cp:lastModifiedBy>Prof Amy Schmid, Ph.D.</cp:lastModifiedBy>
  <cp:revision>10</cp:revision>
  <dcterms:modified xsi:type="dcterms:W3CDTF">2025-02-12T03:27:39Z</dcterms:modified>
</cp:coreProperties>
</file>